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14_361CEEE8.xml" ContentType="application/vnd.ms-powerpoint.comments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95" r:id="rId4"/>
    <p:sldId id="293" r:id="rId5"/>
    <p:sldId id="267" r:id="rId6"/>
    <p:sldId id="271" r:id="rId7"/>
    <p:sldId id="272" r:id="rId8"/>
    <p:sldId id="285" r:id="rId9"/>
    <p:sldId id="260" r:id="rId10"/>
    <p:sldId id="261" r:id="rId11"/>
    <p:sldId id="262" r:id="rId12"/>
    <p:sldId id="263" r:id="rId13"/>
    <p:sldId id="265" r:id="rId14"/>
    <p:sldId id="284" r:id="rId15"/>
    <p:sldId id="294" r:id="rId16"/>
    <p:sldId id="276" r:id="rId17"/>
    <p:sldId id="291" r:id="rId18"/>
    <p:sldId id="266" r:id="rId19"/>
    <p:sldId id="278" r:id="rId20"/>
    <p:sldId id="288" r:id="rId21"/>
    <p:sldId id="292" r:id="rId22"/>
    <p:sldId id="282" r:id="rId23"/>
    <p:sldId id="283" r:id="rId24"/>
    <p:sldId id="290" r:id="rId25"/>
    <p:sldId id="289" r:id="rId26"/>
    <p:sldId id="286" r:id="rId27"/>
    <p:sldId id="28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B21F24D-BF13-25AA-F39E-25CBB4EF9990}" name="Louis Cohen" initials="LC" userId="S::ldc34@cam.ac.uk::f95b4c56-3650-4bb6-8fd6-787c60f71bb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77"/>
    <p:restoredTop sz="94800"/>
  </p:normalViewPr>
  <p:slideViewPr>
    <p:cSldViewPr snapToGrid="0">
      <p:cViewPr varScale="1">
        <p:scale>
          <a:sx n="151" d="100"/>
          <a:sy n="151" d="100"/>
        </p:scale>
        <p:origin x="224" y="1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omments/modernComment_114_361CEEE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9481531-04A7-D94E-B67B-B3C64C27CCB1}" authorId="{AB21F24D-BF13-25AA-F39E-25CBB4EF9990}" created="2023-02-19T15:45:09.97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907865832" sldId="276"/>
      <ac:picMk id="5" creationId="{79123770-D69A-44B9-4307-DA6B17E95525}"/>
    </ac:deMkLst>
    <p188:txBody>
      <a:bodyPr/>
      <a:lstStyle/>
      <a:p>
        <a:r>
          <a:rPr lang="en-US"/>
          <a:t>Correct y-axis legend</a:t>
        </a:r>
      </a:p>
    </p188:txBody>
  </p188:cm>
</p188:cmLst>
</file>

<file path=ppt/media/image1.jpeg>
</file>

<file path=ppt/media/image10.tif>
</file>

<file path=ppt/media/image11.tif>
</file>

<file path=ppt/media/image12.png>
</file>

<file path=ppt/media/image13.svg>
</file>

<file path=ppt/media/image15.png>
</file>

<file path=ppt/media/image16.png>
</file>

<file path=ppt/media/image18.png>
</file>

<file path=ppt/media/image2.jpeg>
</file>

<file path=ppt/media/image20.png>
</file>

<file path=ppt/media/image21.png>
</file>

<file path=ppt/media/image24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A24C5-8C7C-0C4A-88BE-F5FAE5A7CAF8}" type="datetimeFigureOut">
              <a:rPr lang="en-US" smtClean="0"/>
              <a:t>2/20/23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EE71CA-28BC-5D42-BDFE-3515D4729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85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Struggles: laptop kept crashing, roots too thick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E71CA-28BC-5D42-BDFE-3515D47292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17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Had to square </a:t>
            </a:r>
            <a:r>
              <a:rPr lang="en-US"/>
              <a:t>root data as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E71CA-28BC-5D42-BDFE-3515D472926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128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7B086-6BC6-71A3-6036-F882106EA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6212-38E2-E106-556A-B3118C5212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1B31B-73DE-C582-DA78-B7FA1488B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DC4F4-9B4B-8AE5-385A-08C20775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E2802-B5D3-D67D-40CE-1C855E666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48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1D3F8-2607-9087-BAEA-8B6ED70C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3E2EC-B6BC-D877-2E33-EB4822C6F0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FDD02-BC0F-4EC0-A19B-1E96E1C7E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2020F5-5E84-5B40-4361-4E58C4909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91A3A-C601-11DB-9563-90C01D2A5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715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8D5467-58E7-5460-FC91-9D662B9E2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20B7D4-8CF6-88E3-7701-E66CACE373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41E4E-0535-1797-7EA5-6BD51525C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3CF5C-EB42-672E-257B-667B174FF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34640-AC42-8002-038B-1210009FE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09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26A12-F050-208F-6698-754947AB5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FEB2B-8950-A6E0-0AA4-8DB2BCCBA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FC76F-AD9B-1F62-085E-6F94B7819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2DD95-9348-F9C8-9990-5B80A58EC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F5047-51F5-E6CB-208D-EBE87567A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466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D6AC0-9C9C-C053-E6F1-EE3BF2BE2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B46F2-6528-7E2F-2FD3-AB8DAAF51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FF57F-C76A-8D54-CC33-2E8EAA3B9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AE3DE-CABE-AF78-441C-27476A89C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7135F-7CD7-4B0B-64BE-8414D9C28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131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2ABDC-5259-253D-CE4F-1326AEF0B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EA263-9D95-3C54-5600-B019192D36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8FAF8D-BBA8-FC1A-D1B7-EDA0246A6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694C2-7F09-5D6E-BCBE-A6AB0A667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18670-2393-E4AC-588B-D22B9F92F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C8964-112A-6C42-5B02-EAC5909AA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55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F604F-BF06-FB41-2D3B-863940C25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06411-7831-9D0F-CF92-C79FEE3122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261B3-12EE-B625-F9D7-184207E41C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155676-918E-3D58-16C0-83BCB888A3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2CF530-C9F9-FA70-EEBE-5FA450E6A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5DDF8D-7203-B989-ED33-C5343FA9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860B61-C9A1-78F3-5688-D64D6354B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46923B-E064-7004-73CE-9CA9128C1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721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B0CBA-6594-B9A2-03BE-F845BB0C1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603ACC-4D28-DB15-EFCD-795FE509F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B9EB73-275B-DA70-783C-7313EA64F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B3D76-D8D0-E5EC-8C70-B5644B09C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50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02207D-C2FA-584D-3032-A1AF9C77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AECDD7-97FB-B0EF-8E02-4747AA4D4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3B4A2-10E5-D50E-7AA5-A784D03D0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95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B894A-7901-2174-9CD5-D9E27389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3ACEC-F895-69F5-173B-FA2262B52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08E80-A93E-F66D-5252-749F551B8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B8E866-0490-C419-7B83-19A1A47C4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92D6ED-0BC2-4F69-2727-4D0E8BD9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6BD8CD-E26C-EE38-81F0-48E4E6748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577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6DFA6-AF23-B576-2EB4-25EAAFCF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B3F443-EC81-8533-5BFE-6EA5D67A8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700993-7B00-ECB6-4CBB-9A39FEEF4D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84B66-024C-3270-DFD8-4775A8180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B1116-B8CB-FAD3-E375-01C2E39A9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EB0E2-22A4-0950-911A-14EA349A9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146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580B8D-5A66-EFE0-B68E-2F93C8444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FFBDB-9C70-7A4C-9DA8-0DF94A8FC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54861-674C-E78F-7FCB-8F2A20116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CFFE5D-7BA7-4F4B-B92A-04E45BAAF7AE}" type="datetimeFigureOut">
              <a:rPr lang="en-US" smtClean="0"/>
              <a:t>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22045-FE51-8F55-9D4F-DB1541C84C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16179-D3CA-D949-7446-7C55C230E7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5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8/10/relationships/comments" Target="../comments/modernComment_114_361CEE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ree, outdoor, plant, forest&#10;&#10;Description automatically generated">
            <a:extLst>
              <a:ext uri="{FF2B5EF4-FFF2-40B4-BE49-F238E27FC236}">
                <a16:creationId xmlns:a16="http://schemas.microsoft.com/office/drawing/2014/main" id="{EAF7A5DD-E641-183C-2C9E-4DAE7E51C8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9BF7F6-6083-6E1C-32D8-722887212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500" b="1" i="0" u="none" strike="noStrike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The impact of fire frequency on the root economic spectrum of herbaceous plants</a:t>
            </a:r>
            <a:endParaRPr lang="en-US" sz="25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6367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some water splashing&#10;&#10;Description automatically generated with low confidence">
            <a:extLst>
              <a:ext uri="{FF2B5EF4-FFF2-40B4-BE49-F238E27FC236}">
                <a16:creationId xmlns:a16="http://schemas.microsoft.com/office/drawing/2014/main" id="{8A76EB61-A388-F67E-827C-AADB550008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DA45A3-4D1D-2C78-F647-F413E5835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Staining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599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EAD5C1A-7040-031B-BC9A-740C5E8257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280968-7F2F-CBC0-9FC0-0CD8B46BD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Mycorrhizal or pathogenic?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3435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spider web&#10;&#10;Description automatically generated with medium confidence">
            <a:extLst>
              <a:ext uri="{FF2B5EF4-FFF2-40B4-BE49-F238E27FC236}">
                <a16:creationId xmlns:a16="http://schemas.microsoft.com/office/drawing/2014/main" id="{AE159055-12FB-5DBB-8286-CBCB0532B0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5E7E98-0A5C-82C5-8E9C-4366DF7A6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Spider Roots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418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4F7334FE-8193-B25C-5711-1CD16BFF4D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78FF7-2D1F-BB8A-3598-E2C2FC0CD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Identifying a diverse range of AMF structures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5444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77BEC-98B8-FFAE-0E38-9413986FF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pic>
        <p:nvPicPr>
          <p:cNvPr id="7" name="Graphic 6" descr="Bar chart">
            <a:extLst>
              <a:ext uri="{FF2B5EF4-FFF2-40B4-BE49-F238E27FC236}">
                <a16:creationId xmlns:a16="http://schemas.microsoft.com/office/drawing/2014/main" id="{33D76987-CE0B-148B-550C-8052E0DFAD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1382" y="557189"/>
            <a:ext cx="4629236" cy="462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335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DA56A-D2D0-1C75-7ED4-D67C3F776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50" y="2041999"/>
            <a:ext cx="4003306" cy="292698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9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Positive correlation between fire frequency and light availability to herbs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D9D5BC-5D99-F151-807D-1BA61AFEC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635" y="804672"/>
            <a:ext cx="5248656" cy="5248656"/>
          </a:xfrm>
          <a:prstGeom prst="rect">
            <a:avLst/>
          </a:prstGeom>
          <a:effectLst/>
        </p:spPr>
      </p:pic>
      <p:pic>
        <p:nvPicPr>
          <p:cNvPr id="10" name="Picture 9" descr="A picture containing light&#10;&#10;Description automatically generated">
            <a:extLst>
              <a:ext uri="{FF2B5EF4-FFF2-40B4-BE49-F238E27FC236}">
                <a16:creationId xmlns:a16="http://schemas.microsoft.com/office/drawing/2014/main" id="{AEC8D66B-A88C-3BC8-F4AA-D4BD964B3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3656" y="-847493"/>
            <a:ext cx="3909299" cy="273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929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D75F-D007-0221-468D-B6CA02B63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785" y="2945746"/>
            <a:ext cx="3505495" cy="162232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kern="1200" dirty="0">
                <a:latin typeface="+mj-lt"/>
                <a:ea typeface="+mj-ea"/>
                <a:cs typeface="+mj-cs"/>
              </a:rPr>
              <a:t>Increasing fire frequency is associated with decreased soil inorganic nitrogen</a:t>
            </a:r>
          </a:p>
        </p:txBody>
      </p:sp>
      <p:pic>
        <p:nvPicPr>
          <p:cNvPr id="7" name="Content Placeholder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1940A8E-D24D-C0D3-BF8D-6D60009D1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595911" y="-757209"/>
            <a:ext cx="3757122" cy="2629985"/>
          </a:xfr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1E17E1-7F7C-9632-68F2-209C85664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5743" y="807593"/>
            <a:ext cx="5239568" cy="523956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0786583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FEEC2-1CC9-39C3-6271-9296D224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426" y="1627239"/>
            <a:ext cx="3505495" cy="1622321"/>
          </a:xfrm>
        </p:spPr>
        <p:txBody>
          <a:bodyPr>
            <a:normAutofit/>
          </a:bodyPr>
          <a:lstStyle/>
          <a:p>
            <a:r>
              <a:rPr lang="en-US" kern="1200" dirty="0">
                <a:latin typeface="+mj-lt"/>
                <a:ea typeface="+mj-ea"/>
                <a:cs typeface="+mj-cs"/>
              </a:rPr>
              <a:t>but increased phosphorous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2652147D-39F9-D58C-5440-28DDFA81C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743" y="807593"/>
            <a:ext cx="5239568" cy="5239568"/>
          </a:xfrm>
          <a:prstGeom prst="rect">
            <a:avLst/>
          </a:prstGeom>
          <a:effectLst/>
        </p:spPr>
      </p:pic>
      <p:pic>
        <p:nvPicPr>
          <p:cNvPr id="5" name="Content Placeholder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C27BC90-1A56-F105-35AE-C4FD3769E0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721872" y="-849019"/>
            <a:ext cx="3757122" cy="2629985"/>
          </a:xfrm>
        </p:spPr>
      </p:pic>
    </p:spTree>
    <p:extLst>
      <p:ext uri="{BB962C8B-B14F-4D97-AF65-F5344CB8AC3E}">
        <p14:creationId xmlns:p14="http://schemas.microsoft.com/office/powerpoint/2010/main" val="4223821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DA56A-D2D0-1C75-7ED4-D67C3F776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608" y="1442969"/>
            <a:ext cx="3494341" cy="379348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Non-legume forbs seem to be colonized less than other functional groups, but non-significant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B675E9-7C54-C2A5-3DC7-97B3DCEBC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635" y="804672"/>
            <a:ext cx="5248656" cy="5248656"/>
          </a:xfrm>
          <a:prstGeom prst="rect">
            <a:avLst/>
          </a:prstGeom>
          <a:effectLst/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4A92424-776C-C80E-B1A8-AE4D0BA126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379" r="8080" b="18062"/>
          <a:stretch/>
        </p:blipFill>
        <p:spPr>
          <a:xfrm>
            <a:off x="-69668" y="130629"/>
            <a:ext cx="2619262" cy="80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703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E8C21-67DB-C28A-2D3A-6178A3B40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859" y="640081"/>
            <a:ext cx="3494341" cy="379348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3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 observable relationship when all species considered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61081A93-F9C2-618D-48DC-B5CAE2C965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4635" y="804672"/>
            <a:ext cx="5248656" cy="5248656"/>
          </a:xfrm>
          <a:prstGeom prst="rect">
            <a:avLst/>
          </a:prstGeom>
          <a:effectLst/>
        </p:spPr>
      </p:pic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325CD6C-A670-9B0A-0D70-20D5F80397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379" r="8080" b="18062"/>
          <a:stretch/>
        </p:blipFill>
        <p:spPr>
          <a:xfrm>
            <a:off x="-78377" y="104502"/>
            <a:ext cx="2619262" cy="80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914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9B436-B904-3626-E7CD-3A824990A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Background on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3A6FD-8AC4-55E1-BA6A-64F224A88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GB" sz="2000" b="0" i="0" u="none" strike="noStrike">
                <a:effectLst/>
                <a:latin typeface="Lato" panose="020F0502020204030204" pitchFamily="34" charset="0"/>
              </a:rPr>
              <a:t>Understanding how plant species and communities optimise trade offs after disturbance events, belowground</a:t>
            </a:r>
            <a:br>
              <a:rPr lang="en-GB" sz="2000" b="0">
                <a:effectLst/>
              </a:rPr>
            </a:br>
            <a:r>
              <a:rPr lang="en-GB" sz="2000" b="0" i="0" u="none" strike="noStrike">
                <a:effectLst/>
                <a:latin typeface="Lato" panose="020F0502020204030204" pitchFamily="34" charset="0"/>
              </a:rPr>
              <a:t>Cedar Creek Ecosystem Science Reserve - plots with different prescribed burn frequencies.</a:t>
            </a:r>
            <a:br>
              <a:rPr lang="en-GB" sz="2000" b="0">
                <a:effectLst/>
              </a:rPr>
            </a:br>
            <a:r>
              <a:rPr lang="en-GB" sz="2000" b="0" i="0" u="none" strike="noStrike">
                <a:effectLst/>
                <a:latin typeface="Lato" panose="020F0502020204030204" pitchFamily="34" charset="0"/>
              </a:rPr>
              <a:t>How does fire frequency affect mycorrhizal colonisation in herbaceous plants? </a:t>
            </a:r>
            <a:endParaRPr lang="en-GB" sz="2000" b="0">
              <a:effectLst/>
            </a:endParaRPr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928360F-0339-BE03-A74F-4BE97C174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05862" y="1102411"/>
            <a:ext cx="6019331" cy="4649932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344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3CB53-E371-E917-EA24-4FB5AE907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But positive within grasses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2577BB3-E7FE-54A9-034E-6F3ADA83F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8F25D60-11D2-CEBF-D74F-294AAFEA1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743" y="807593"/>
            <a:ext cx="5239568" cy="5239568"/>
          </a:xfrm>
          <a:prstGeom prst="rect">
            <a:avLst/>
          </a:prstGeom>
          <a:effectLst/>
        </p:spPr>
      </p:pic>
      <p:pic>
        <p:nvPicPr>
          <p:cNvPr id="11" name="Picture 1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EEF6841-37D3-70D6-F0A6-F9E4801099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379" r="8080" b="18062"/>
          <a:stretch/>
        </p:blipFill>
        <p:spPr>
          <a:xfrm>
            <a:off x="-87085" y="40117"/>
            <a:ext cx="2619262" cy="804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1637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3CB53-E371-E917-EA24-4FB5AE907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931" y="2240352"/>
            <a:ext cx="3505495" cy="31241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and positive relationship in both species with enough samples</a:t>
            </a:r>
            <a:endParaRPr lang="en-US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EEF6841-37D3-70D6-F0A6-F9E4801099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379" r="8080" b="18062"/>
          <a:stretch/>
        </p:blipFill>
        <p:spPr>
          <a:xfrm>
            <a:off x="-87085" y="40117"/>
            <a:ext cx="2619262" cy="80467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B4C9D0E-7D53-9291-CC14-BC770B734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899" y="629748"/>
            <a:ext cx="5595257" cy="559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251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EA724-E026-38E6-A823-1930DF6E6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280" y="2545152"/>
            <a:ext cx="3505495" cy="1622321"/>
          </a:xfrm>
        </p:spPr>
        <p:txBody>
          <a:bodyPr>
            <a:normAutofit fontScale="90000"/>
          </a:bodyPr>
          <a:lstStyle/>
          <a:p>
            <a:r>
              <a:rPr lang="en-US" sz="3400" dirty="0"/>
              <a:t>No significant correlation between root diameter and fire frequency</a:t>
            </a:r>
          </a:p>
        </p:txBody>
      </p:sp>
      <p:pic>
        <p:nvPicPr>
          <p:cNvPr id="4" name="Content Placeholder 3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8EC4FCC3-9428-0D8F-88E8-683B9C1634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767138" y="-419227"/>
            <a:ext cx="3505200" cy="2453640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45F885-0707-144C-C361-7658D668E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935" y="604807"/>
            <a:ext cx="5648385" cy="564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3448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7CC46-3A0F-CD94-2D87-DB06F5932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47" y="1941599"/>
            <a:ext cx="3505495" cy="162232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kern="1200" dirty="0">
                <a:latin typeface="+mj-lt"/>
                <a:ea typeface="+mj-ea"/>
                <a:cs typeface="+mj-cs"/>
              </a:rPr>
              <a:t>Positive relationship between root tissue density and fire frequency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ontent Placeholder 3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74BE710A-EA88-AB8C-B756-B551EA832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7138" y="-419227"/>
            <a:ext cx="3505200" cy="245364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EAAB032-A93A-39CE-26A9-74CE720E3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831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B23FD-D19F-5533-8689-4E0BDB48B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214" y="2078925"/>
            <a:ext cx="3505495" cy="1622321"/>
          </a:xfrm>
        </p:spPr>
        <p:txBody>
          <a:bodyPr>
            <a:normAutofit fontScale="90000"/>
          </a:bodyPr>
          <a:lstStyle/>
          <a:p>
            <a:r>
              <a:rPr lang="en-US" sz="2400" kern="1200" dirty="0">
                <a:latin typeface="+mj-lt"/>
                <a:ea typeface="+mj-ea"/>
                <a:cs typeface="+mj-cs"/>
              </a:rPr>
              <a:t>but negative relationship between specific root length and fire frequency (when consider functional </a:t>
            </a:r>
            <a:r>
              <a:rPr lang="en-US" sz="2400" kern="1200">
                <a:latin typeface="+mj-lt"/>
                <a:ea typeface="+mj-ea"/>
                <a:cs typeface="+mj-cs"/>
              </a:rPr>
              <a:t>groups separately)</a:t>
            </a: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872AE917-7979-47B3-CFEB-2B80C75B5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743" y="807593"/>
            <a:ext cx="5239568" cy="5239568"/>
          </a:xfrm>
          <a:prstGeom prst="rect">
            <a:avLst/>
          </a:prstGeom>
          <a:effectLst/>
        </p:spPr>
      </p:pic>
      <p:pic>
        <p:nvPicPr>
          <p:cNvPr id="5" name="Content Placeholder 3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DF6EA335-F2FE-0552-4BA8-FC63BB3E5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7138" y="-419227"/>
            <a:ext cx="3505200" cy="245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9069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779CE-3CBE-F157-5D9E-C5FDD9385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Results Summary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B0E8A7-FC6A-E95C-B363-309D3553D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8551688-9824-50BD-F96E-8CB17FDAD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2315" y="807593"/>
            <a:ext cx="3366425" cy="523956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091236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D86B3-F8E0-A1E4-FFD3-D1846050D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7AF5B-FA1D-C076-8B29-ABEB7643B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18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CE0D8-4977-DFBC-A45C-4594D758D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FD48E-6124-CF0E-1DE5-BD2BFA186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4590"/>
            <a:ext cx="10515600" cy="4351338"/>
          </a:xfrm>
        </p:spPr>
        <p:txBody>
          <a:bodyPr/>
          <a:lstStyle/>
          <a:p>
            <a:r>
              <a:rPr lang="en-US" dirty="0"/>
              <a:t>Is it worth including a wider range of physiological root traits in my analyses?</a:t>
            </a:r>
          </a:p>
          <a:p>
            <a:r>
              <a:rPr lang="en-US" dirty="0"/>
              <a:t>Is it worth including more soil nutrients that have less relevance to AMF colonisation? (Ca, K </a:t>
            </a:r>
            <a:r>
              <a:rPr lang="en-US" dirty="0" err="1"/>
              <a:t>e.t.c</a:t>
            </a:r>
            <a:r>
              <a:rPr lang="en-US" dirty="0"/>
              <a:t>?)</a:t>
            </a:r>
          </a:p>
          <a:p>
            <a:r>
              <a:rPr lang="en-US" dirty="0"/>
              <a:t>How should I combat the linear models predicting negative values? Transform the data? Use a non-linear model?</a:t>
            </a:r>
          </a:p>
          <a:p>
            <a:r>
              <a:rPr lang="en-US" dirty="0"/>
              <a:t>How could I measure the root tissue density and average diameter of the very large tree roots? Is this worthwhile?</a:t>
            </a:r>
          </a:p>
        </p:txBody>
      </p:sp>
    </p:spTree>
    <p:extLst>
      <p:ext uri="{BB962C8B-B14F-4D97-AF65-F5344CB8AC3E}">
        <p14:creationId xmlns:p14="http://schemas.microsoft.com/office/powerpoint/2010/main" val="1445977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B2740-8E8E-D0D1-089C-471A45B81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 traits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1E778-9AAD-11C4-17DC-DD9DD55CD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24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779CE-3CBE-F157-5D9E-C5FDD9385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47" y="2170683"/>
            <a:ext cx="3505495" cy="1622321"/>
          </a:xfrm>
        </p:spPr>
        <p:txBody>
          <a:bodyPr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Graphical Abstract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F03C9E82-D43F-1F59-675F-5D5C5D4197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14"/>
          <a:stretch/>
        </p:blipFill>
        <p:spPr>
          <a:xfrm>
            <a:off x="6384785" y="629266"/>
            <a:ext cx="3986333" cy="559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571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D192B-E550-8606-0EA2-CC24A0A03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sz="3700"/>
              <a:t>Methods – Experimental methods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D54798-FE4C-C455-C90A-71BE17BB5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2494302F-195F-C3FF-F548-0EA4866BA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743" y="807593"/>
            <a:ext cx="5239568" cy="523956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21181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A025-9468-1AB8-658D-A8820E0A0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– Soil nutrient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BD6E7-AE90-FF73-D334-BDAAFDC4E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Basically just given the data</a:t>
            </a:r>
          </a:p>
        </p:txBody>
      </p:sp>
    </p:spTree>
    <p:extLst>
      <p:ext uri="{BB962C8B-B14F-4D97-AF65-F5344CB8AC3E}">
        <p14:creationId xmlns:p14="http://schemas.microsoft.com/office/powerpoint/2010/main" val="1737989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E8D5440-3CF8-EEEF-B552-9DB44AA7AC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580" b="1817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A0E82E-BD26-B818-44CB-4AFB0779B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Methods – Root Architecture Data - Scanning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006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icture containing indoor, various, arranged, several&#10;&#10;Description automatically generated">
            <a:extLst>
              <a:ext uri="{FF2B5EF4-FFF2-40B4-BE49-F238E27FC236}">
                <a16:creationId xmlns:a16="http://schemas.microsoft.com/office/drawing/2014/main" id="{749AC353-77A4-8268-F35B-C790AC6273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870" b="161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307BF5-076F-F871-BA0B-950357618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Methods – Root Architecture Data - Weighing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210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ceramic ware, porcelain&#10;&#10;Description automatically generated">
            <a:extLst>
              <a:ext uri="{FF2B5EF4-FFF2-40B4-BE49-F238E27FC236}">
                <a16:creationId xmlns:a16="http://schemas.microsoft.com/office/drawing/2014/main" id="{AE55C0D7-2429-7D5F-901E-8B75FE98C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24F3DC-A913-3515-46C6-890D1BB40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Methodological challenges – quantifying mycorrhizal colonisation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7357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2471</TotalTime>
  <Words>306</Words>
  <Application>Microsoft Macintosh PowerPoint</Application>
  <PresentationFormat>Widescreen</PresentationFormat>
  <Paragraphs>37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Lato</vt:lpstr>
      <vt:lpstr>Office Theme</vt:lpstr>
      <vt:lpstr>The impact of fire frequency on the root economic spectrum of herbaceous plants</vt:lpstr>
      <vt:lpstr>Background on the project</vt:lpstr>
      <vt:lpstr>Root traits background</vt:lpstr>
      <vt:lpstr>Graphical Abstract</vt:lpstr>
      <vt:lpstr>Methods – Experimental methods</vt:lpstr>
      <vt:lpstr>Methods – Soil nutrient data</vt:lpstr>
      <vt:lpstr>Methods – Root Architecture Data - Scanning</vt:lpstr>
      <vt:lpstr>Methods – Root Architecture Data - Weighing</vt:lpstr>
      <vt:lpstr>Methodological challenges – quantifying mycorrhizal colonisation</vt:lpstr>
      <vt:lpstr>Staining</vt:lpstr>
      <vt:lpstr>Mycorrhizal or pathogenic?</vt:lpstr>
      <vt:lpstr>Spider Roots</vt:lpstr>
      <vt:lpstr>Identifying a diverse range of AMF structures</vt:lpstr>
      <vt:lpstr>Results</vt:lpstr>
      <vt:lpstr>Positive correlation between fire frequency and light availability to herbs</vt:lpstr>
      <vt:lpstr>Increasing fire frequency is associated with decreased soil inorganic nitrogen</vt:lpstr>
      <vt:lpstr>but increased phosphorous</vt:lpstr>
      <vt:lpstr>Non-legume forbs seem to be colonized less than other functional groups, but non-significant</vt:lpstr>
      <vt:lpstr>No observable relationship when all species considered</vt:lpstr>
      <vt:lpstr>But positive within grasses</vt:lpstr>
      <vt:lpstr>and positive relationship in both species with enough samples</vt:lpstr>
      <vt:lpstr>No significant correlation between root diameter and fire frequency</vt:lpstr>
      <vt:lpstr>Positive relationship between root tissue density and fire frequency</vt:lpstr>
      <vt:lpstr>but negative relationship between specific root length and fire frequency (when consider functional groups separately)</vt:lpstr>
      <vt:lpstr>Results Summary</vt:lpstr>
      <vt:lpstr>Conclusions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Louis Cohen</dc:creator>
  <cp:lastModifiedBy>Louis Cohen</cp:lastModifiedBy>
  <cp:revision>32</cp:revision>
  <dcterms:created xsi:type="dcterms:W3CDTF">2023-02-13T14:08:56Z</dcterms:created>
  <dcterms:modified xsi:type="dcterms:W3CDTF">2023-02-20T21:08:04Z</dcterms:modified>
</cp:coreProperties>
</file>

<file path=docProps/thumbnail.jpeg>
</file>